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sldIdLst>
    <p:sldId id="268" r:id="rId2"/>
    <p:sldId id="272" r:id="rId3"/>
    <p:sldId id="324" r:id="rId4"/>
    <p:sldId id="327" r:id="rId5"/>
    <p:sldId id="330" r:id="rId6"/>
    <p:sldId id="290" r:id="rId7"/>
    <p:sldId id="323" r:id="rId8"/>
    <p:sldId id="319" r:id="rId9"/>
    <p:sldId id="332" r:id="rId10"/>
    <p:sldId id="309" r:id="rId11"/>
    <p:sldId id="296" r:id="rId12"/>
    <p:sldId id="338" r:id="rId13"/>
    <p:sldId id="339" r:id="rId14"/>
    <p:sldId id="303" r:id="rId15"/>
    <p:sldId id="310" r:id="rId16"/>
    <p:sldId id="315" r:id="rId17"/>
    <p:sldId id="316" r:id="rId18"/>
    <p:sldId id="333" r:id="rId19"/>
    <p:sldId id="334" r:id="rId20"/>
    <p:sldId id="335" r:id="rId21"/>
    <p:sldId id="311" r:id="rId22"/>
    <p:sldId id="294" r:id="rId23"/>
    <p:sldId id="331" r:id="rId24"/>
    <p:sldId id="292" r:id="rId25"/>
    <p:sldId id="321" r:id="rId26"/>
    <p:sldId id="322" r:id="rId27"/>
    <p:sldId id="336" r:id="rId28"/>
    <p:sldId id="337" r:id="rId29"/>
    <p:sldId id="295" r:id="rId30"/>
    <p:sldId id="262" r:id="rId31"/>
    <p:sldId id="326" r:id="rId32"/>
    <p:sldId id="328" r:id="rId33"/>
  </p:sldIdLst>
  <p:sldSz cx="12192000" cy="6858000"/>
  <p:notesSz cx="6858000" cy="9144000"/>
  <p:embeddedFontLst>
    <p:embeddedFont>
      <p:font typeface="ChosunilboNM" panose="02030304000000000000" pitchFamily="18" charset="-127"/>
      <p:regular r:id="rId35"/>
    </p:embeddedFont>
    <p:embeddedFont>
      <p:font typeface="NanumBarunGothic" panose="020B0603020101020101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60C86AA-BFEC-440E-9886-B5AE1905A092}">
          <p14:sldIdLst>
            <p14:sldId id="268"/>
            <p14:sldId id="272"/>
          </p14:sldIdLst>
        </p14:section>
        <p14:section name="1. 현황 및 문제점" id="{03CF8458-1864-4304-8380-039CBDDF64DB}">
          <p14:sldIdLst>
            <p14:sldId id="324"/>
            <p14:sldId id="327"/>
            <p14:sldId id="330"/>
            <p14:sldId id="290"/>
            <p14:sldId id="323"/>
            <p14:sldId id="319"/>
            <p14:sldId id="332"/>
            <p14:sldId id="309"/>
            <p14:sldId id="296"/>
            <p14:sldId id="338"/>
          </p14:sldIdLst>
        </p14:section>
        <p14:section name="2. 분석절차" id="{F817D1A3-E6E9-45AB-A10D-5A65C73B9798}">
          <p14:sldIdLst>
            <p14:sldId id="339"/>
            <p14:sldId id="303"/>
            <p14:sldId id="310"/>
            <p14:sldId id="315"/>
            <p14:sldId id="316"/>
            <p14:sldId id="333"/>
            <p14:sldId id="334"/>
            <p14:sldId id="335"/>
            <p14:sldId id="311"/>
          </p14:sldIdLst>
        </p14:section>
        <p14:section name="3.모델링" id="{4E142EBB-B72B-4B4B-8AC4-8522D695D39E}">
          <p14:sldIdLst>
            <p14:sldId id="294"/>
            <p14:sldId id="331"/>
          </p14:sldIdLst>
        </p14:section>
        <p14:section name="4.분석결과 및 결론" id="{8C326168-FDE6-40B1-8EA1-C97867C879A5}">
          <p14:sldIdLst>
            <p14:sldId id="292"/>
            <p14:sldId id="321"/>
            <p14:sldId id="322"/>
            <p14:sldId id="336"/>
            <p14:sldId id="337"/>
            <p14:sldId id="295"/>
          </p14:sldIdLst>
        </p14:section>
        <p14:section name="이미지, 색조합" id="{204EA207-9136-4384-9F2D-E667EF4CA07F}">
          <p14:sldIdLst>
            <p14:sldId id="262"/>
            <p14:sldId id="326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932"/>
    <a:srgbClr val="E15151"/>
    <a:srgbClr val="367D55"/>
    <a:srgbClr val="A67763"/>
    <a:srgbClr val="FFFFFF"/>
    <a:srgbClr val="8CA153"/>
    <a:srgbClr val="DEDFC2"/>
    <a:srgbClr val="AADE6F"/>
    <a:srgbClr val="ACDE45"/>
    <a:srgbClr val="C5E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3" autoAdjust="0"/>
    <p:restoredTop sz="79011" autoAdjust="0"/>
  </p:normalViewPr>
  <p:slideViewPr>
    <p:cSldViewPr snapToGrid="0" snapToObjects="1">
      <p:cViewPr varScale="1">
        <p:scale>
          <a:sx n="46" d="100"/>
          <a:sy n="46" d="100"/>
        </p:scale>
        <p:origin x="57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78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51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8896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55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3720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공공자전거 사업에 대한 이야기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65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44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97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95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71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1305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09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17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1.tiff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Relationship Id="rId9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14C82B-C756-2F4A-A1EB-534EE427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09168">
            <a:off x="2778375" y="387845"/>
            <a:ext cx="6635248" cy="6082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96C72-C5D0-C84D-806B-6FF1781F177E}"/>
              </a:ext>
            </a:extLst>
          </p:cNvPr>
          <p:cNvSpPr txBox="1"/>
          <p:nvPr/>
        </p:nvSpPr>
        <p:spPr>
          <a:xfrm>
            <a:off x="4022895" y="2042216"/>
            <a:ext cx="415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빅데이터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(C)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 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PYTHON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전공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A7851-691E-744D-85D9-6424C3432690}"/>
              </a:ext>
            </a:extLst>
          </p:cNvPr>
          <p:cNvSpPr txBox="1"/>
          <p:nvPr/>
        </p:nvSpPr>
        <p:spPr>
          <a:xfrm>
            <a:off x="4022895" y="4546101"/>
            <a:ext cx="416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자전거리두기조 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강용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 err="1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박희망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윤상원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장소영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38EC8-50D3-4447-A061-A4600AF428F8}"/>
              </a:ext>
            </a:extLst>
          </p:cNvPr>
          <p:cNvSpPr txBox="1"/>
          <p:nvPr/>
        </p:nvSpPr>
        <p:spPr>
          <a:xfrm>
            <a:off x="2595756" y="2714252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현황분석을 통한 추가 대여소 최적 위치 제안</a:t>
            </a: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552252-6A7D-41FD-8CC4-D9F38225F320}"/>
              </a:ext>
            </a:extLst>
          </p:cNvPr>
          <p:cNvGrpSpPr/>
          <p:nvPr/>
        </p:nvGrpSpPr>
        <p:grpSpPr>
          <a:xfrm>
            <a:off x="4414007" y="1156216"/>
            <a:ext cx="8459084" cy="5701784"/>
            <a:chOff x="-533134" y="1243594"/>
            <a:chExt cx="8459084" cy="570178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8D1F8FB-7833-4296-AE80-B06EBB46D057}"/>
                </a:ext>
              </a:extLst>
            </p:cNvPr>
            <p:cNvGrpSpPr/>
            <p:nvPr/>
          </p:nvGrpSpPr>
          <p:grpSpPr>
            <a:xfrm>
              <a:off x="-533134" y="1243594"/>
              <a:ext cx="8459084" cy="5701784"/>
              <a:chOff x="-396650" y="1164182"/>
              <a:chExt cx="8459084" cy="570178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32DEFB8-980F-4A22-84D5-24A96F64E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59" t="50000" r="35815" b="8492"/>
              <a:stretch/>
            </p:blipFill>
            <p:spPr>
              <a:xfrm>
                <a:off x="2754569" y="4252120"/>
                <a:ext cx="2279027" cy="261384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07E7EB8-AC7F-4A8D-9F45-D5D430FA6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92" t="50813" r="62616" b="8170"/>
              <a:stretch/>
            </p:blipFill>
            <p:spPr>
              <a:xfrm>
                <a:off x="304181" y="4252120"/>
                <a:ext cx="2413444" cy="260588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97D888D-D09A-4149-94C9-DD7ACADD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3197" b="50000"/>
              <a:stretch/>
            </p:blipFill>
            <p:spPr>
              <a:xfrm>
                <a:off x="4918896" y="1201392"/>
                <a:ext cx="3143538" cy="3203028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716BB8B-3FFA-43D7-9631-7643991A38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730" t="10122" r="36337" b="49199"/>
              <a:stretch/>
            </p:blipFill>
            <p:spPr>
              <a:xfrm>
                <a:off x="2639940" y="1837845"/>
                <a:ext cx="2385878" cy="260588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F9749F5-1497-40F1-908B-05A3BAAFEE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1" r="63684" b="48557"/>
              <a:stretch/>
            </p:blipFill>
            <p:spPr>
              <a:xfrm>
                <a:off x="-396650" y="1164182"/>
                <a:ext cx="3101998" cy="3295472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5A35BB-4C18-4C02-B341-70B03F220FE0}"/>
                </a:ext>
              </a:extLst>
            </p:cNvPr>
            <p:cNvSpPr txBox="1"/>
            <p:nvPr/>
          </p:nvSpPr>
          <p:spPr>
            <a:xfrm>
              <a:off x="4582702" y="6263162"/>
              <a:ext cx="257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6] 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공공자전거 이용현황</a:t>
              </a:r>
              <a:endPara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  <a:p>
              <a:pPr algn="r"/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                      (2016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~2020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639FF5-CF3F-4389-907A-D97950048DA4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1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72" name="Picture 4" descr="Bucheon City Hall">
            <a:extLst>
              <a:ext uri="{FF2B5EF4-FFF2-40B4-BE49-F238E27FC236}">
                <a16:creationId xmlns:a16="http://schemas.microsoft.com/office/drawing/2014/main" id="{16EF3367-CECA-41FE-BB23-FDBE7974D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2641" r="19290" b="2325"/>
          <a:stretch/>
        </p:blipFill>
        <p:spPr bwMode="auto">
          <a:xfrm rot="290657">
            <a:off x="633426" y="2206292"/>
            <a:ext cx="3946561" cy="423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2FEC9-06B9-4F94-B730-A648A4F9107F}"/>
              </a:ext>
            </a:extLst>
          </p:cNvPr>
          <p:cNvSpPr txBox="1"/>
          <p:nvPr/>
        </p:nvSpPr>
        <p:spPr>
          <a:xfrm>
            <a:off x="4525364" y="3218800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rgbClr val="8CA153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         공공자전거 현황분석을 통한 추가 대여소 최적 위치 제안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6565409-A33A-474E-A165-407887DD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54" y="5529695"/>
            <a:ext cx="1972085" cy="7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20428B-C190-4820-9A81-22B3FDC95C8A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3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3C82E870-5DEC-4E64-B3DA-E84D83D12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11011" r="20515" b="6537"/>
          <a:stretch/>
        </p:blipFill>
        <p:spPr bwMode="auto">
          <a:xfrm>
            <a:off x="5014156" y="2590101"/>
            <a:ext cx="1008083" cy="142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7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0428B-C190-4820-9A81-22B3FDC95C8A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8DD38-D793-45BC-9166-B92CB2E47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829" y="212296"/>
            <a:ext cx="4692643" cy="657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4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DD48A-E30F-40EC-A9B3-67E4F9780EB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과정 및 개요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5BB47-6454-4B17-BFBD-029C4F4D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1831174"/>
            <a:ext cx="7536873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4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DD48A-E30F-40EC-A9B3-67E4F9780EB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이용 기술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040" name="Picture 16" descr="Python Logo - PNG and Vector - Logo Download">
            <a:extLst>
              <a:ext uri="{FF2B5EF4-FFF2-40B4-BE49-F238E27FC236}">
                <a16:creationId xmlns:a16="http://schemas.microsoft.com/office/drawing/2014/main" id="{8E8C8CAC-24D0-4843-995A-56FFB924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27" y="2434271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EBDC1D1-8CF1-400C-B6C3-EBE465DD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09091"/>
            <a:ext cx="2265894" cy="6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oPandas logo proposal · Issue #1405 · geopandas/geopandas · GitHub">
            <a:extLst>
              <a:ext uri="{FF2B5EF4-FFF2-40B4-BE49-F238E27FC236}">
                <a16:creationId xmlns:a16="http://schemas.microsoft.com/office/drawing/2014/main" id="{73AB279D-E608-4B98-B5BA-E9B483D8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9" y="5736462"/>
            <a:ext cx="1531612" cy="4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olium @ Deepnote | Deepnote">
            <a:extLst>
              <a:ext uri="{FF2B5EF4-FFF2-40B4-BE49-F238E27FC236}">
                <a16:creationId xmlns:a16="http://schemas.microsoft.com/office/drawing/2014/main" id="{CF4C73DA-BCC0-4304-8619-317146A4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402" y="5136261"/>
            <a:ext cx="1540266" cy="52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4432F7B-D891-4F60-808B-3176BE20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8" y="5104872"/>
            <a:ext cx="1531612" cy="61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cikit-learn - 실전코딩">
            <a:extLst>
              <a:ext uri="{FF2B5EF4-FFF2-40B4-BE49-F238E27FC236}">
                <a16:creationId xmlns:a16="http://schemas.microsoft.com/office/drawing/2014/main" id="{992CFD02-098C-409E-82BF-34974BF8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09" y="5641396"/>
            <a:ext cx="1045982" cy="5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초보자를 위한 깃(Git) 사용법 · Yoon's devlog">
            <a:extLst>
              <a:ext uri="{FF2B5EF4-FFF2-40B4-BE49-F238E27FC236}">
                <a16:creationId xmlns:a16="http://schemas.microsoft.com/office/drawing/2014/main" id="{08256AE8-7E5D-4182-B3B0-ECC3DCCC9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142" y="3372507"/>
            <a:ext cx="1934218" cy="80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hp File Document Icon Icons - Download Free Vector Icons | Noun Project">
            <a:extLst>
              <a:ext uri="{FF2B5EF4-FFF2-40B4-BE49-F238E27FC236}">
                <a16:creationId xmlns:a16="http://schemas.microsoft.com/office/drawing/2014/main" id="{2255218F-24F6-41D1-8330-92D1EEB0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45" y="4975968"/>
            <a:ext cx="878197" cy="8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ew GeoJSON validation service | Joinup">
            <a:extLst>
              <a:ext uri="{FF2B5EF4-FFF2-40B4-BE49-F238E27FC236}">
                <a16:creationId xmlns:a16="http://schemas.microsoft.com/office/drawing/2014/main" id="{E1EEA55E-263B-4124-9E70-DA63631D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066" y="5177457"/>
            <a:ext cx="1350757" cy="5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ithub repo 올바르게 가져오기..">
            <a:extLst>
              <a:ext uri="{FF2B5EF4-FFF2-40B4-BE49-F238E27FC236}">
                <a16:creationId xmlns:a16="http://schemas.microsoft.com/office/drawing/2014/main" id="{C21AA735-D267-40B8-A1AE-9469D431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675" y="5045656"/>
            <a:ext cx="1350757" cy="67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24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55BCF4-D615-4D10-9CF8-771A906F424E}"/>
              </a:ext>
            </a:extLst>
          </p:cNvPr>
          <p:cNvGrpSpPr/>
          <p:nvPr/>
        </p:nvGrpSpPr>
        <p:grpSpPr>
          <a:xfrm>
            <a:off x="598227" y="2520351"/>
            <a:ext cx="10643246" cy="3163239"/>
            <a:chOff x="598227" y="2276511"/>
            <a:chExt cx="10643246" cy="3163239"/>
          </a:xfrm>
        </p:grpSpPr>
        <p:pic>
          <p:nvPicPr>
            <p:cNvPr id="7" name="Picture 2" descr="공공데이터 – 경기도여성가족재단">
              <a:extLst>
                <a:ext uri="{FF2B5EF4-FFF2-40B4-BE49-F238E27FC236}">
                  <a16:creationId xmlns:a16="http://schemas.microsoft.com/office/drawing/2014/main" id="{285E9D3D-7B43-456A-8B87-E90BDD0163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4" t="29659" r="25298" b="31706"/>
            <a:stretch/>
          </p:blipFill>
          <p:spPr bwMode="auto">
            <a:xfrm>
              <a:off x="598227" y="2735031"/>
              <a:ext cx="2811543" cy="731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국가공간정보포털">
              <a:extLst>
                <a:ext uri="{FF2B5EF4-FFF2-40B4-BE49-F238E27FC236}">
                  <a16:creationId xmlns:a16="http://schemas.microsoft.com/office/drawing/2014/main" id="{DB7EFC75-615E-45ED-A564-677C0156D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081" y="4697397"/>
              <a:ext cx="2623834" cy="742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경기도교통정보센터">
              <a:extLst>
                <a:ext uri="{FF2B5EF4-FFF2-40B4-BE49-F238E27FC236}">
                  <a16:creationId xmlns:a16="http://schemas.microsoft.com/office/drawing/2014/main" id="{BA3F81E9-8C3C-49A8-AD0C-6D38FED2B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1119" y="2810781"/>
              <a:ext cx="2460354" cy="656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경기도 공공데이터 포털 - 경기 데이터드림 : 네이버 블로그">
              <a:extLst>
                <a:ext uri="{FF2B5EF4-FFF2-40B4-BE49-F238E27FC236}">
                  <a16:creationId xmlns:a16="http://schemas.microsoft.com/office/drawing/2014/main" id="{8FA160A4-E4A7-4CD8-8135-D97D4DA57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t="32778" r="50000" b="35370"/>
            <a:stretch/>
          </p:blipFill>
          <p:spPr bwMode="auto">
            <a:xfrm>
              <a:off x="4957404" y="2276511"/>
              <a:ext cx="2269996" cy="119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정보공개청구">
              <a:extLst>
                <a:ext uri="{FF2B5EF4-FFF2-40B4-BE49-F238E27FC236}">
                  <a16:creationId xmlns:a16="http://schemas.microsoft.com/office/drawing/2014/main" id="{5FD25C6F-ACAA-4AC8-898E-7A22CC6BA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33" y="4697397"/>
              <a:ext cx="2293937" cy="742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KTDB 국가교통DB KOREA TRANSPORT DATABASE">
              <a:extLst>
                <a:ext uri="{FF2B5EF4-FFF2-40B4-BE49-F238E27FC236}">
                  <a16:creationId xmlns:a16="http://schemas.microsoft.com/office/drawing/2014/main" id="{97C6E432-EE02-4B56-AE19-0751C46B7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888" y="4819018"/>
              <a:ext cx="2348086" cy="49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B31621-2646-47E4-97F5-0427E2096F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수집한 데이터셋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123F2-1DDB-427D-886A-D18BF7786CF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변수 소개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0D5E49-C2DF-42C1-8610-8BB16D70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34" y="1831174"/>
            <a:ext cx="6551660" cy="36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49D66-9A4D-41C1-BC91-63B0F62832C6}"/>
              </a:ext>
            </a:extLst>
          </p:cNvPr>
          <p:cNvSpPr txBox="1"/>
          <p:nvPr/>
        </p:nvSpPr>
        <p:spPr>
          <a:xfrm>
            <a:off x="1955800" y="36843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건물들 </a:t>
            </a:r>
            <a:r>
              <a:rPr lang="en-US" altLang="ko-KR" dirty="0"/>
              <a:t>5</a:t>
            </a:r>
            <a:r>
              <a:rPr lang="ko-KR" altLang="en-US" dirty="0"/>
              <a:t>분거리평균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/</a:t>
            </a:r>
            <a:r>
              <a:rPr lang="ko-KR" altLang="en-US" dirty="0"/>
              <a:t>최대로 </a:t>
            </a:r>
            <a:r>
              <a:rPr lang="ko-KR" altLang="en-US" dirty="0" err="1"/>
              <a:t>바꿔준것들</a:t>
            </a:r>
            <a:r>
              <a:rPr lang="en-US" altLang="ko-KR" dirty="0"/>
              <a:t>, </a:t>
            </a:r>
            <a:r>
              <a:rPr lang="ko-KR" altLang="en-US" dirty="0"/>
              <a:t>날씨 </a:t>
            </a:r>
            <a:r>
              <a:rPr lang="ko-KR" altLang="en-US" dirty="0" err="1"/>
              <a:t>평균낸거</a:t>
            </a:r>
            <a:r>
              <a:rPr lang="ko-KR" altLang="en-US" dirty="0"/>
              <a:t> 언급</a:t>
            </a:r>
          </a:p>
        </p:txBody>
      </p:sp>
    </p:spTree>
    <p:extLst>
      <p:ext uri="{BB962C8B-B14F-4D97-AF65-F5344CB8AC3E}">
        <p14:creationId xmlns:p14="http://schemas.microsoft.com/office/powerpoint/2010/main" val="203658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교통소외지역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49D66-9A4D-41C1-BC91-63B0F62832C6}"/>
              </a:ext>
            </a:extLst>
          </p:cNvPr>
          <p:cNvSpPr txBox="1"/>
          <p:nvPr/>
        </p:nvSpPr>
        <p:spPr>
          <a:xfrm>
            <a:off x="1955800" y="36843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독립변수</a:t>
            </a:r>
            <a:r>
              <a:rPr lang="en-US" altLang="ko-KR" dirty="0"/>
              <a:t>, </a:t>
            </a:r>
            <a:r>
              <a:rPr lang="ko-KR" altLang="en-US" dirty="0"/>
              <a:t>종속변수</a:t>
            </a:r>
          </a:p>
        </p:txBody>
      </p:sp>
    </p:spTree>
    <p:extLst>
      <p:ext uri="{BB962C8B-B14F-4D97-AF65-F5344CB8AC3E}">
        <p14:creationId xmlns:p14="http://schemas.microsoft.com/office/powerpoint/2010/main" val="72335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49D66-9A4D-41C1-BC91-63B0F62832C6}"/>
              </a:ext>
            </a:extLst>
          </p:cNvPr>
          <p:cNvSpPr txBox="1"/>
          <p:nvPr/>
        </p:nvSpPr>
        <p:spPr>
          <a:xfrm>
            <a:off x="1955800" y="36843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건물들 </a:t>
            </a:r>
            <a:r>
              <a:rPr lang="en-US" altLang="ko-KR" dirty="0"/>
              <a:t>5</a:t>
            </a:r>
            <a:r>
              <a:rPr lang="ko-KR" altLang="en-US" dirty="0"/>
              <a:t>분거리평균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/</a:t>
            </a:r>
            <a:r>
              <a:rPr lang="ko-KR" altLang="en-US" dirty="0"/>
              <a:t>최대로 </a:t>
            </a:r>
            <a:r>
              <a:rPr lang="ko-KR" altLang="en-US" dirty="0" err="1"/>
              <a:t>바꿔준것들</a:t>
            </a:r>
            <a:r>
              <a:rPr lang="en-US" altLang="ko-KR" dirty="0"/>
              <a:t>, </a:t>
            </a:r>
            <a:r>
              <a:rPr lang="ko-KR" altLang="en-US" dirty="0"/>
              <a:t>날씨 </a:t>
            </a:r>
            <a:r>
              <a:rPr lang="ko-KR" altLang="en-US" dirty="0" err="1"/>
              <a:t>평균낸거</a:t>
            </a:r>
            <a:r>
              <a:rPr lang="ko-KR" altLang="en-US" dirty="0"/>
              <a:t> 언급</a:t>
            </a:r>
          </a:p>
        </p:txBody>
      </p:sp>
    </p:spTree>
    <p:extLst>
      <p:ext uri="{BB962C8B-B14F-4D97-AF65-F5344CB8AC3E}">
        <p14:creationId xmlns:p14="http://schemas.microsoft.com/office/powerpoint/2010/main" val="407825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5ADB7E-2A50-854F-965A-083AD17C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09168">
            <a:off x="5227374" y="393736"/>
            <a:ext cx="1979138" cy="1814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E3236-750D-A047-B36B-3A3B34F30683}"/>
              </a:ext>
            </a:extLst>
          </p:cNvPr>
          <p:cNvSpPr txBox="1"/>
          <p:nvPr/>
        </p:nvSpPr>
        <p:spPr>
          <a:xfrm>
            <a:off x="654050" y="4094812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현황 및 문제점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A7F54-DCC2-EC48-A6C0-CD0EE2FFC4C5}"/>
              </a:ext>
            </a:extLst>
          </p:cNvPr>
          <p:cNvSpPr txBox="1"/>
          <p:nvPr/>
        </p:nvSpPr>
        <p:spPr>
          <a:xfrm>
            <a:off x="5427009" y="1058821"/>
            <a:ext cx="159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2DD45-DFCA-F745-9699-1DEA536CD912}"/>
              </a:ext>
            </a:extLst>
          </p:cNvPr>
          <p:cNvSpPr txBox="1"/>
          <p:nvPr/>
        </p:nvSpPr>
        <p:spPr>
          <a:xfrm>
            <a:off x="1634406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037EF-45BE-2049-B684-DDCDF37608A5}"/>
              </a:ext>
            </a:extLst>
          </p:cNvPr>
          <p:cNvSpPr txBox="1"/>
          <p:nvPr/>
        </p:nvSpPr>
        <p:spPr>
          <a:xfrm>
            <a:off x="3393772" y="4096218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분석절차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997217-CA60-B249-9A03-A7C0AB93F049}"/>
              </a:ext>
            </a:extLst>
          </p:cNvPr>
          <p:cNvSpPr txBox="1"/>
          <p:nvPr/>
        </p:nvSpPr>
        <p:spPr>
          <a:xfrm>
            <a:off x="4380090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BC928-2143-ED49-9C10-4DD06080EC37}"/>
              </a:ext>
            </a:extLst>
          </p:cNvPr>
          <p:cNvSpPr txBox="1"/>
          <p:nvPr/>
        </p:nvSpPr>
        <p:spPr>
          <a:xfrm>
            <a:off x="6065349" y="4094812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502B3E-B9B3-E44B-9A9C-7D220F9CBD47}"/>
              </a:ext>
            </a:extLst>
          </p:cNvPr>
          <p:cNvSpPr txBox="1"/>
          <p:nvPr/>
        </p:nvSpPr>
        <p:spPr>
          <a:xfrm>
            <a:off x="7045704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710665" y="4096218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EB10A-1606-1B40-B6AF-E1D5E09FD71B}"/>
              </a:ext>
            </a:extLst>
          </p:cNvPr>
          <p:cNvSpPr txBox="1"/>
          <p:nvPr/>
        </p:nvSpPr>
        <p:spPr>
          <a:xfrm>
            <a:off x="9691021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F9F8D2-6ACE-4A83-8A3C-8C9311345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12" y="2432718"/>
            <a:ext cx="1034215" cy="10342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C70B32-E34C-4264-ACA5-CA6A1278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3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0CD2F9B-8834-4AAA-BEE8-053B4DDA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09" y="2432717"/>
            <a:ext cx="1034215" cy="1034215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DD6B9D7F-5D92-48CA-BA76-7C318A87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09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학습데이터셋과 예측 데이터 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6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32A915-1FC2-4031-A1A5-FC044EF6F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9" t="23099" r="25285" b="7799"/>
          <a:stretch/>
        </p:blipFill>
        <p:spPr>
          <a:xfrm>
            <a:off x="912232" y="2079787"/>
            <a:ext cx="4412124" cy="42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 선택이유와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12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0213-1C4F-41E0-97DA-6D9DC955E79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3D7CA80-CA06-4B3B-9980-0312926F7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8" b="4473"/>
          <a:stretch/>
        </p:blipFill>
        <p:spPr>
          <a:xfrm>
            <a:off x="795382" y="1969892"/>
            <a:ext cx="8196564" cy="3945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8D9A-3C87-46B3-8B0B-9D9AE3D1AA8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 바탕으로 후보군 추가 배치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84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331ECC-6F57-4BE2-A57B-8A8E3250FD10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C6AB5-6D2F-42A8-8042-677A7E985758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탑텐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8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064605-7DA6-4658-8332-AB7C1F277D8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165A2-4C0B-4710-BE1F-7A13F5C70266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2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탑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40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7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기대효과 및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6C8F8-5F80-49CB-81AD-EA5412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82" y="1287013"/>
            <a:ext cx="9380217" cy="52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8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느낀점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36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 및 사용도구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6CC8B5-8716-4AA2-A04D-BAE2B68C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27" y="1488263"/>
            <a:ext cx="8596745" cy="48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57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497496-8244-4719-A8D5-7E2F520E5944}"/>
              </a:ext>
            </a:extLst>
          </p:cNvPr>
          <p:cNvGrpSpPr/>
          <p:nvPr/>
        </p:nvGrpSpPr>
        <p:grpSpPr>
          <a:xfrm>
            <a:off x="5111336" y="2521895"/>
            <a:ext cx="1979138" cy="1814210"/>
            <a:chOff x="5227374" y="393736"/>
            <a:chExt cx="1979138" cy="181421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B5ADB7E-2A50-854F-965A-083AD17C2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209168">
              <a:off x="5227374" y="393736"/>
              <a:ext cx="1979138" cy="18142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A7F54-DCC2-EC48-A6C0-CD0EE2FFC4C5}"/>
                </a:ext>
              </a:extLst>
            </p:cNvPr>
            <p:cNvSpPr txBox="1"/>
            <p:nvPr/>
          </p:nvSpPr>
          <p:spPr>
            <a:xfrm>
              <a:off x="5232279" y="1058821"/>
              <a:ext cx="1969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감사합니다 </a:t>
              </a:r>
              <a:r>
                <a:rPr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4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26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높은 인구밀도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1A9579F-89F5-4904-82A5-7972C0FA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9" y="1685485"/>
            <a:ext cx="3635619" cy="242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6D431C-5275-4017-8F60-491772A98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41997"/>
              </p:ext>
            </p:extLst>
          </p:nvPr>
        </p:nvGraphicFramePr>
        <p:xfrm>
          <a:off x="5418143" y="2082839"/>
          <a:ext cx="5927498" cy="20798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50009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1378891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850798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지자체명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면적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 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인구수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인구밀도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/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부천시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53.4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831,701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15,575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121.0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1,195,204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9,878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고양시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268.1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1,061,929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3,961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591.3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1,057,086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1,788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141.7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943,585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6,659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1074554" y="4948860"/>
            <a:ext cx="10571346" cy="1762136"/>
            <a:chOff x="6359402" y="3307449"/>
            <a:chExt cx="10571346" cy="17621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F18B8D1-B9A9-4957-B1E4-0DB3EF8452D2}"/>
                </a:ext>
              </a:extLst>
            </p:cNvPr>
            <p:cNvSpPr/>
            <p:nvPr/>
          </p:nvSpPr>
          <p:spPr>
            <a:xfrm>
              <a:off x="6959830" y="3373482"/>
              <a:ext cx="51395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전국 최고 수준의 인구밀도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수치를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60372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특히 경기도에서 인구밀도가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명이 넘는 지역은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부천시가 유일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합니다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663501"/>
              <a:ext cx="99709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경기도내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50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도시 중 인구밀도가 가장 낮은 평택시에 비해 무려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14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배에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이르는 인구밀도를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 </a:t>
              </a:r>
              <a:endParaRPr lang="ko-KR" altLang="en-US" sz="160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41E8028-0430-406A-93A1-D15F92D1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3" y="3307449"/>
              <a:ext cx="484813" cy="48481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47E031A-66A0-4FA5-B045-8764DE00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7090" y="4584772"/>
              <a:ext cx="484813" cy="484813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2CA66E5-E1C9-48DA-9D14-6A3C377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6381" y="1483361"/>
            <a:ext cx="635346" cy="582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3F290A-543C-4747-98FA-9C443B19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6263" y="3710381"/>
            <a:ext cx="635346" cy="5824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A753B7-F894-4B74-8AEA-4EAC6A05D703}"/>
              </a:ext>
            </a:extLst>
          </p:cNvPr>
          <p:cNvSpPr txBox="1"/>
          <p:nvPr/>
        </p:nvSpPr>
        <p:spPr>
          <a:xfrm>
            <a:off x="4815137" y="4225844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인구통계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지자체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외국인 미포함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959C7-A7E3-43F7-84C4-E3148B821EF8}"/>
              </a:ext>
            </a:extLst>
          </p:cNvPr>
          <p:cNvSpPr txBox="1"/>
          <p:nvPr/>
        </p:nvSpPr>
        <p:spPr>
          <a:xfrm>
            <a:off x="9920537" y="1815588"/>
            <a:ext cx="1522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년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월 말 기준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EF115-9BAA-49C0-8873-F936A6BAFB22}"/>
              </a:ext>
            </a:extLst>
          </p:cNvPr>
          <p:cNvSpPr txBox="1"/>
          <p:nvPr/>
        </p:nvSpPr>
        <p:spPr>
          <a:xfrm>
            <a:off x="7203196" y="4461689"/>
            <a:ext cx="23573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주요도시 인구밀도</a:t>
            </a:r>
          </a:p>
        </p:txBody>
      </p:sp>
    </p:spTree>
    <p:extLst>
      <p:ext uri="{BB962C8B-B14F-4D97-AF65-F5344CB8AC3E}">
        <p14:creationId xmlns:p14="http://schemas.microsoft.com/office/powerpoint/2010/main" val="3551356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D5FE1C2-F1A9-0C4D-8F93-A5180B52C01F}"/>
              </a:ext>
            </a:extLst>
          </p:cNvPr>
          <p:cNvSpPr/>
          <p:nvPr/>
        </p:nvSpPr>
        <p:spPr>
          <a:xfrm>
            <a:off x="0" y="0"/>
            <a:ext cx="1879600" cy="6858000"/>
          </a:xfrm>
          <a:prstGeom prst="rect">
            <a:avLst/>
          </a:prstGeom>
          <a:solidFill>
            <a:srgbClr val="A67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54FD1A-ADF9-3242-A732-82332461BCAF}"/>
              </a:ext>
            </a:extLst>
          </p:cNvPr>
          <p:cNvSpPr/>
          <p:nvPr/>
        </p:nvSpPr>
        <p:spPr>
          <a:xfrm>
            <a:off x="10121900" y="0"/>
            <a:ext cx="2070100" cy="6858000"/>
          </a:xfrm>
          <a:prstGeom prst="rect">
            <a:avLst/>
          </a:prstGeom>
          <a:solidFill>
            <a:srgbClr val="AA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6D7744-AA34-FA46-9C9D-DD6F3C7656F8}"/>
              </a:ext>
            </a:extLst>
          </p:cNvPr>
          <p:cNvSpPr/>
          <p:nvPr/>
        </p:nvSpPr>
        <p:spPr>
          <a:xfrm>
            <a:off x="1856140" y="0"/>
            <a:ext cx="2093560" cy="6858000"/>
          </a:xfrm>
          <a:prstGeom prst="rect">
            <a:avLst/>
          </a:prstGeom>
          <a:solidFill>
            <a:srgbClr val="8CA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E39977-FEBD-C94E-A398-E4B2A2A18BC2}"/>
              </a:ext>
            </a:extLst>
          </p:cNvPr>
          <p:cNvSpPr/>
          <p:nvPr/>
        </p:nvSpPr>
        <p:spPr>
          <a:xfrm>
            <a:off x="3949700" y="0"/>
            <a:ext cx="2971800" cy="6959600"/>
          </a:xfrm>
          <a:prstGeom prst="rect">
            <a:avLst/>
          </a:prstGeom>
          <a:solidFill>
            <a:srgbClr val="367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0AFB1D-CC4F-E44C-90A3-72FA31067251}"/>
              </a:ext>
            </a:extLst>
          </p:cNvPr>
          <p:cNvSpPr/>
          <p:nvPr/>
        </p:nvSpPr>
        <p:spPr>
          <a:xfrm>
            <a:off x="6921500" y="0"/>
            <a:ext cx="3200400" cy="6858000"/>
          </a:xfrm>
          <a:prstGeom prst="rect">
            <a:avLst/>
          </a:prstGeom>
          <a:solidFill>
            <a:srgbClr val="18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946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F3E5AB-0F82-604F-B470-699C94C656F7}"/>
              </a:ext>
            </a:extLst>
          </p:cNvPr>
          <p:cNvSpPr/>
          <p:nvPr/>
        </p:nvSpPr>
        <p:spPr>
          <a:xfrm>
            <a:off x="0" y="2311545"/>
            <a:ext cx="12192000" cy="454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D17E62-C9E5-DF43-9B20-3420065C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55" y="1676198"/>
            <a:ext cx="3641309" cy="24237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대제목을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입력해 주세요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C157-DCA7-BB4F-869A-3384FB04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6381" y="1483361"/>
            <a:ext cx="635346" cy="5824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E3FED9-54C6-EE4B-B47B-137D89A2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6263" y="3710381"/>
            <a:ext cx="635346" cy="5824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0ACECA-3D6E-FB4D-B5BB-7B88393DB8F4}"/>
              </a:ext>
            </a:extLst>
          </p:cNvPr>
          <p:cNvSpPr/>
          <p:nvPr/>
        </p:nvSpPr>
        <p:spPr>
          <a:xfrm>
            <a:off x="884053" y="4658099"/>
            <a:ext cx="3641308" cy="16050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C3AC88-F365-F042-B948-3C7380328CD9}"/>
              </a:ext>
            </a:extLst>
          </p:cNvPr>
          <p:cNvSpPr/>
          <p:nvPr/>
        </p:nvSpPr>
        <p:spPr>
          <a:xfrm>
            <a:off x="1022855" y="5104738"/>
            <a:ext cx="3363703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본문과 관련된 내용을</a:t>
            </a:r>
            <a:endParaRPr kumimoji="1" lang="en-US" altLang="ko-KR" sz="14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요약해서 입력해 주세요</a:t>
            </a:r>
            <a:r>
              <a: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507AB7-69E2-2345-9D90-3E61CED13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0" y="3366002"/>
            <a:ext cx="379944" cy="3799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29FE0-C678-4046-83ED-DE166460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0" y="4019493"/>
            <a:ext cx="379944" cy="379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F063A8-33B8-C844-90AD-3AC977442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0" y="4672984"/>
            <a:ext cx="379944" cy="379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DE24AB-07F1-5F48-A420-647067FF0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0" y="5326475"/>
            <a:ext cx="379944" cy="37994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121F98-5AD2-C546-97DB-16351A7F45CC}"/>
              </a:ext>
            </a:extLst>
          </p:cNvPr>
          <p:cNvSpPr/>
          <p:nvPr/>
        </p:nvSpPr>
        <p:spPr>
          <a:xfrm>
            <a:off x="6959830" y="3373482"/>
            <a:ext cx="335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소제목과 관련된 내용을 입력해주세요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EA49BE-84C0-D24A-A6FB-C82280117273}"/>
              </a:ext>
            </a:extLst>
          </p:cNvPr>
          <p:cNvSpPr/>
          <p:nvPr/>
        </p:nvSpPr>
        <p:spPr>
          <a:xfrm>
            <a:off x="6861903" y="2097610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C37CD-4461-4E47-B9A9-77D6473D79CB}"/>
              </a:ext>
            </a:extLst>
          </p:cNvPr>
          <p:cNvSpPr txBox="1"/>
          <p:nvPr/>
        </p:nvSpPr>
        <p:spPr>
          <a:xfrm>
            <a:off x="6964703" y="2154736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소제목을 입력해 주세요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6AA863-8ED6-184D-8621-5F9541A352A3}"/>
              </a:ext>
            </a:extLst>
          </p:cNvPr>
          <p:cNvSpPr/>
          <p:nvPr/>
        </p:nvSpPr>
        <p:spPr>
          <a:xfrm>
            <a:off x="6959830" y="3990427"/>
            <a:ext cx="335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소제목과 관련된 내용을 입력해주세요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1FC2E9-7D9E-2D4E-B266-5A8B8CC449F7}"/>
              </a:ext>
            </a:extLst>
          </p:cNvPr>
          <p:cNvSpPr/>
          <p:nvPr/>
        </p:nvSpPr>
        <p:spPr>
          <a:xfrm>
            <a:off x="6959830" y="4663501"/>
            <a:ext cx="335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소제목과 관련된 내용을 입력해주세요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A486ED-6B08-8848-B909-0C860E9754DD}"/>
              </a:ext>
            </a:extLst>
          </p:cNvPr>
          <p:cNvSpPr/>
          <p:nvPr/>
        </p:nvSpPr>
        <p:spPr>
          <a:xfrm>
            <a:off x="6959830" y="5280446"/>
            <a:ext cx="335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소제목과 관련된 내용을 입력해주세요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2900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7EC70A-493C-2F48-9DEF-5C90A49FBDDE}"/>
              </a:ext>
            </a:extLst>
          </p:cNvPr>
          <p:cNvSpPr/>
          <p:nvPr/>
        </p:nvSpPr>
        <p:spPr>
          <a:xfrm>
            <a:off x="76064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5734C4-DF44-6748-8FD0-0DD81400893D}"/>
              </a:ext>
            </a:extLst>
          </p:cNvPr>
          <p:cNvSpPr/>
          <p:nvPr/>
        </p:nvSpPr>
        <p:spPr>
          <a:xfrm>
            <a:off x="95408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B148E-2936-584F-A942-2411EC59D769}"/>
              </a:ext>
            </a:extLst>
          </p:cNvPr>
          <p:cNvSpPr txBox="1"/>
          <p:nvPr/>
        </p:nvSpPr>
        <p:spPr>
          <a:xfrm>
            <a:off x="105688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인터넷 뉴스 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 sz="16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Naver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E194B-B276-3543-856F-37BB5D27CF7A}"/>
              </a:ext>
            </a:extLst>
          </p:cNvPr>
          <p:cNvSpPr/>
          <p:nvPr/>
        </p:nvSpPr>
        <p:spPr>
          <a:xfrm>
            <a:off x="4525364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5D6D36-C068-F348-A1D9-1E10957A9492}"/>
              </a:ext>
            </a:extLst>
          </p:cNvPr>
          <p:cNvSpPr/>
          <p:nvPr/>
        </p:nvSpPr>
        <p:spPr>
          <a:xfrm>
            <a:off x="4718799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74044-0AD5-B044-8186-B92B6CFE723B}"/>
              </a:ext>
            </a:extLst>
          </p:cNvPr>
          <p:cNvSpPr txBox="1"/>
          <p:nvPr/>
        </p:nvSpPr>
        <p:spPr>
          <a:xfrm>
            <a:off x="4821599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SNS , </a:t>
            </a:r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95D9F6-DDB7-264A-B1BD-1C72A3F61064}"/>
              </a:ext>
            </a:extLst>
          </p:cNvPr>
          <p:cNvSpPr/>
          <p:nvPr/>
        </p:nvSpPr>
        <p:spPr>
          <a:xfrm>
            <a:off x="830559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49D805-CD2C-DB4B-B005-E896CF1191AF}"/>
              </a:ext>
            </a:extLst>
          </p:cNvPr>
          <p:cNvSpPr/>
          <p:nvPr/>
        </p:nvSpPr>
        <p:spPr>
          <a:xfrm>
            <a:off x="849903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592EB-22A4-A942-A2B2-FC797ADF0899}"/>
              </a:ext>
            </a:extLst>
          </p:cNvPr>
          <p:cNvSpPr txBox="1"/>
          <p:nvPr/>
        </p:nvSpPr>
        <p:spPr>
          <a:xfrm>
            <a:off x="860183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 데이터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272BFEB-9C6B-4D7A-9B48-210D2A10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64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9AD4E9E3-AB69-4001-A20E-343F57AE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69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5F23DA4-B4F0-4AC6-BFB7-9E97FB03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452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0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6200505" y="5383285"/>
            <a:ext cx="4916033" cy="1210441"/>
            <a:chOff x="6359402" y="3918614"/>
            <a:chExt cx="4916033" cy="12104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43156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높은 인구밀도 뿐만 아니라 </a:t>
              </a:r>
              <a:endPara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교통 또한 복잡하다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도시문제를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790501"/>
              <a:ext cx="36184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600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D8EDE7-34FE-45F6-BBA4-CDFAC9611118}"/>
              </a:ext>
            </a:extLst>
          </p:cNvPr>
          <p:cNvGrpSpPr/>
          <p:nvPr/>
        </p:nvGrpSpPr>
        <p:grpSpPr>
          <a:xfrm>
            <a:off x="446341" y="2317326"/>
            <a:ext cx="4814958" cy="3854288"/>
            <a:chOff x="637484" y="1943865"/>
            <a:chExt cx="5814540" cy="46544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551DD2-C877-4722-8D90-CF90F8C2B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3" t="13866" r="43391" b="7798"/>
            <a:stretch/>
          </p:blipFill>
          <p:spPr>
            <a:xfrm>
              <a:off x="637484" y="1943865"/>
              <a:ext cx="5814540" cy="4654436"/>
            </a:xfrm>
            <a:prstGeom prst="rect">
              <a:avLst/>
            </a:prstGeom>
          </p:spPr>
        </p:pic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F775D07-D6E5-45B0-9079-0CC734B7331E}"/>
                </a:ext>
              </a:extLst>
            </p:cNvPr>
            <p:cNvSpPr/>
            <p:nvPr/>
          </p:nvSpPr>
          <p:spPr>
            <a:xfrm>
              <a:off x="2006600" y="3266371"/>
              <a:ext cx="957499" cy="162630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0D6DE815-9CAD-488C-A989-06EA527CE9C5}"/>
                </a:ext>
              </a:extLst>
            </p:cNvPr>
            <p:cNvSpPr/>
            <p:nvPr/>
          </p:nvSpPr>
          <p:spPr>
            <a:xfrm>
              <a:off x="4310511" y="3273018"/>
              <a:ext cx="388489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D87EE0F0-E1AC-44B5-8920-058B83FD7A54}"/>
                </a:ext>
              </a:extLst>
            </p:cNvPr>
            <p:cNvSpPr/>
            <p:nvPr/>
          </p:nvSpPr>
          <p:spPr>
            <a:xfrm>
              <a:off x="3288197" y="5031671"/>
              <a:ext cx="2299803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99E2918C-CF2D-4ABA-B717-B02C5ED5B5F0}"/>
                </a:ext>
              </a:extLst>
            </p:cNvPr>
            <p:cNvSpPr/>
            <p:nvPr/>
          </p:nvSpPr>
          <p:spPr>
            <a:xfrm>
              <a:off x="5295935" y="5870209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ECAE017-73E6-466C-BCB6-22D1EA1FCB1E}"/>
                </a:ext>
              </a:extLst>
            </p:cNvPr>
            <p:cNvSpPr/>
            <p:nvPr/>
          </p:nvSpPr>
          <p:spPr>
            <a:xfrm>
              <a:off x="637484" y="6100600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600E7D7E-BFF0-42AD-8DA5-3E193222A5C2}"/>
                </a:ext>
              </a:extLst>
            </p:cNvPr>
            <p:cNvSpPr/>
            <p:nvPr/>
          </p:nvSpPr>
          <p:spPr>
            <a:xfrm>
              <a:off x="637484" y="1979729"/>
              <a:ext cx="3596679" cy="309824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37" name="그룹 14336">
            <a:extLst>
              <a:ext uri="{FF2B5EF4-FFF2-40B4-BE49-F238E27FC236}">
                <a16:creationId xmlns:a16="http://schemas.microsoft.com/office/drawing/2014/main" id="{818294D1-6E38-43B6-927E-6363A26D1385}"/>
              </a:ext>
            </a:extLst>
          </p:cNvPr>
          <p:cNvGrpSpPr/>
          <p:nvPr/>
        </p:nvGrpSpPr>
        <p:grpSpPr>
          <a:xfrm>
            <a:off x="5465900" y="2840943"/>
            <a:ext cx="6314000" cy="1662051"/>
            <a:chOff x="6077468" y="2782246"/>
            <a:chExt cx="6314000" cy="1662051"/>
          </a:xfrm>
        </p:grpSpPr>
        <p:grpSp>
          <p:nvGrpSpPr>
            <p:cNvPr id="14336" name="그룹 14335">
              <a:extLst>
                <a:ext uri="{FF2B5EF4-FFF2-40B4-BE49-F238E27FC236}">
                  <a16:creationId xmlns:a16="http://schemas.microsoft.com/office/drawing/2014/main" id="{1975C02E-DA88-49F1-B346-8988249611F7}"/>
                </a:ext>
              </a:extLst>
            </p:cNvPr>
            <p:cNvGrpSpPr/>
            <p:nvPr/>
          </p:nvGrpSpPr>
          <p:grpSpPr>
            <a:xfrm>
              <a:off x="6077468" y="2782246"/>
              <a:ext cx="6314000" cy="1662051"/>
              <a:chOff x="5636063" y="2095285"/>
              <a:chExt cx="6314000" cy="16620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6B6B87C-7F87-4DF2-98EE-33C13CB5B5F4}"/>
                  </a:ext>
                </a:extLst>
              </p:cNvPr>
              <p:cNvGrpSpPr/>
              <p:nvPr/>
            </p:nvGrpSpPr>
            <p:grpSpPr>
              <a:xfrm>
                <a:off x="5636063" y="2095285"/>
                <a:ext cx="6314000" cy="1662051"/>
                <a:chOff x="7004226" y="3953794"/>
                <a:chExt cx="6314000" cy="1662051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22FE768E-77FE-4F7E-9CA5-51575948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21174" r="38340" b="65954"/>
                <a:stretch/>
              </p:blipFill>
              <p:spPr>
                <a:xfrm>
                  <a:off x="7004226" y="3953794"/>
                  <a:ext cx="5194477" cy="726255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92034D05-0491-488E-AAC4-610A176A7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77990" r="38340" b="10307"/>
                <a:stretch/>
              </p:blipFill>
              <p:spPr>
                <a:xfrm>
                  <a:off x="7004226" y="4813300"/>
                  <a:ext cx="6314000" cy="802545"/>
                </a:xfrm>
                <a:prstGeom prst="rect">
                  <a:avLst/>
                </a:prstGeom>
              </p:spPr>
            </p:pic>
          </p:grp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5355FD78-B361-42B5-BA13-B0E6647D49BA}"/>
                  </a:ext>
                </a:extLst>
              </p:cNvPr>
              <p:cNvSpPr/>
              <p:nvPr/>
            </p:nvSpPr>
            <p:spPr>
              <a:xfrm>
                <a:off x="6553758" y="2954902"/>
                <a:ext cx="1904442" cy="129167"/>
              </a:xfrm>
              <a:prstGeom prst="parallelogram">
                <a:avLst/>
              </a:prstGeom>
              <a:solidFill>
                <a:srgbClr val="FFC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A44D82F1-9D65-490B-ACC0-EF286923D323}"/>
                </a:ext>
              </a:extLst>
            </p:cNvPr>
            <p:cNvSpPr/>
            <p:nvPr/>
          </p:nvSpPr>
          <p:spPr>
            <a:xfrm>
              <a:off x="6096000" y="2827276"/>
              <a:ext cx="2822137" cy="256562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76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8C799-33B0-45F1-83FB-5A70CDCE4E88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363892-5BB8-4BC7-A862-F5EB7A7C5E76}"/>
              </a:ext>
            </a:extLst>
          </p:cNvPr>
          <p:cNvGrpSpPr/>
          <p:nvPr/>
        </p:nvGrpSpPr>
        <p:grpSpPr>
          <a:xfrm>
            <a:off x="5797148" y="2188037"/>
            <a:ext cx="5517412" cy="3208955"/>
            <a:chOff x="3015848" y="2289553"/>
            <a:chExt cx="5517412" cy="32089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AE6DCBE-9EB3-467B-BF4B-696F42CD4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9" t="2953" r="1507"/>
            <a:stretch/>
          </p:blipFill>
          <p:spPr>
            <a:xfrm>
              <a:off x="3015848" y="2289553"/>
              <a:ext cx="5517412" cy="299785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914DA5-5404-438D-8E0B-1477A61008A3}"/>
                </a:ext>
              </a:extLst>
            </p:cNvPr>
            <p:cNvSpPr txBox="1"/>
            <p:nvPr/>
          </p:nvSpPr>
          <p:spPr>
            <a:xfrm>
              <a:off x="3615554" y="5244592"/>
              <a:ext cx="431800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2] 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확대</a:t>
              </a:r>
              <a:r>
                <a:rPr lang="en-US" altLang="ko-KR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·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보완이 필요한 부분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F96E89-F618-499C-8A5C-7DE35D5B04C5}"/>
              </a:ext>
            </a:extLst>
          </p:cNvPr>
          <p:cNvGrpSpPr/>
          <p:nvPr/>
        </p:nvGrpSpPr>
        <p:grpSpPr>
          <a:xfrm>
            <a:off x="877440" y="2317326"/>
            <a:ext cx="4436042" cy="2882604"/>
            <a:chOff x="416989" y="2768600"/>
            <a:chExt cx="4436042" cy="2882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219F5B-F3D7-454A-B3AD-49E7A08F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989" y="2768600"/>
              <a:ext cx="4436042" cy="257506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385743-B48D-4F8D-870D-26C2E32402C5}"/>
                </a:ext>
              </a:extLst>
            </p:cNvPr>
            <p:cNvSpPr txBox="1"/>
            <p:nvPr/>
          </p:nvSpPr>
          <p:spPr>
            <a:xfrm>
              <a:off x="1395136" y="5397288"/>
              <a:ext cx="235739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1]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분야별 도시문제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9C13369-3FEF-4B93-B5E8-1B5C0790B2A0}"/>
              </a:ext>
            </a:extLst>
          </p:cNvPr>
          <p:cNvSpPr txBox="1"/>
          <p:nvPr/>
        </p:nvSpPr>
        <p:spPr>
          <a:xfrm>
            <a:off x="7446364" y="1862459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부천형 스마트도시 구축 기본계획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(2019~2023)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880A45-7AB1-450B-8A9A-0F87185614B8}"/>
              </a:ext>
            </a:extLst>
          </p:cNvPr>
          <p:cNvSpPr txBox="1"/>
          <p:nvPr/>
        </p:nvSpPr>
        <p:spPr>
          <a:xfrm>
            <a:off x="877440" y="5910013"/>
            <a:ext cx="1043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교통문제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수치자료 뿐만 아니라 시민들의 설문조사에서도 높은 순위를 차지하고 있음을 확인하여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</a:p>
          <a:p>
            <a:r>
              <a:rPr kumimoji="1" lang="ko-KR" altLang="en-US" sz="18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문제의 해결이 필수적임을 시사</a:t>
            </a:r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있습니다</a:t>
            </a:r>
            <a:r>
              <a:rPr kumimoji="1" lang="en-US" altLang="ko-KR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6548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7960FB-6461-8245-9A51-C4AFE18CE12E}"/>
              </a:ext>
            </a:extLst>
          </p:cNvPr>
          <p:cNvSpPr/>
          <p:nvPr/>
        </p:nvSpPr>
        <p:spPr>
          <a:xfrm>
            <a:off x="926685" y="2257110"/>
            <a:ext cx="3184071" cy="3616152"/>
          </a:xfrm>
          <a:prstGeom prst="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9A682B-1F90-7444-8C83-887962355FF3}"/>
              </a:ext>
            </a:extLst>
          </p:cNvPr>
          <p:cNvSpPr/>
          <p:nvPr/>
        </p:nvSpPr>
        <p:spPr>
          <a:xfrm>
            <a:off x="1930920" y="1665596"/>
            <a:ext cx="1183028" cy="1183028"/>
          </a:xfrm>
          <a:prstGeom prst="ellipse">
            <a:avLst/>
          </a:prstGeom>
          <a:solidFill>
            <a:schemeClr val="bg1"/>
          </a:solidFill>
          <a:ln w="76200">
            <a:solidFill>
              <a:srgbClr val="DED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EF287D-F0EE-E34E-A684-CD0DC7C8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9" y="5313972"/>
            <a:ext cx="828221" cy="8282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D69D8-AB9A-0947-85E3-3E959D508BC3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2DAF-A2D7-E240-AA79-3458025F2795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AA0801-D40E-224E-B362-E217021A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AC726-037C-B046-86EE-BDFF12F85AE3}"/>
              </a:ext>
            </a:extLst>
          </p:cNvPr>
          <p:cNvSpPr/>
          <p:nvPr/>
        </p:nvSpPr>
        <p:spPr>
          <a:xfrm>
            <a:off x="4110756" y="2461846"/>
            <a:ext cx="7530259" cy="311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4F0F72-2DBF-854B-BADF-FD1B1F6B0937}"/>
              </a:ext>
            </a:extLst>
          </p:cNvPr>
          <p:cNvSpPr/>
          <p:nvPr/>
        </p:nvSpPr>
        <p:spPr>
          <a:xfrm>
            <a:off x="4400231" y="2656671"/>
            <a:ext cx="6951307" cy="273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67D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국가나 지방자치단체에서 시민의 편의를 위해 만든 근거리 대중교통 수단으로 교통문제의 해결을 위해 많은 지자체에서 도입하는 시스템입니다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지난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2016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년부터 장기 방치 자전거를 수거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재생하여 공공자전거로 활용하고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자전거 무료 대여소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바이크 스테이션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신중동역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송내역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위치하고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</a:t>
            </a:r>
            <a:r>
              <a:rPr kumimoji="1" lang="en-US" altLang="ko-KR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일일대여 및 </a:t>
            </a:r>
            <a:r>
              <a:rPr kumimoji="1" lang="en-US" altLang="ko-KR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 장기대여가 가능하나 시민 이용률이 낮다는 한계점을 가지고 있습니다</a:t>
            </a:r>
            <a:r>
              <a:rPr kumimoji="1" lang="en-US" altLang="ko-KR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</a:t>
            </a:r>
            <a:r>
              <a:rPr lang="en-US" altLang="ko-KR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부천형 스마트도시 구축 기본계획</a:t>
            </a:r>
            <a:r>
              <a:rPr lang="en-US" altLang="ko-KR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(2019~2023)</a:t>
            </a:r>
            <a:endParaRPr lang="ko-KR" altLang="en-US" sz="1200" dirty="0">
              <a:solidFill>
                <a:srgbClr val="182932"/>
              </a:solidFill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33039B-F25E-44F9-88ED-152482D7B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73" y="5540560"/>
            <a:ext cx="828222" cy="828222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00A8408-91EE-4761-8535-FE6422E2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920" y="5146776"/>
            <a:ext cx="1178736" cy="117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E8E6BFEA-664C-4F37-A6D0-149F62391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11011" r="20515" b="6537"/>
          <a:stretch/>
        </p:blipFill>
        <p:spPr bwMode="auto">
          <a:xfrm>
            <a:off x="2201937" y="1837328"/>
            <a:ext cx="592063" cy="8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CFB3E9-D1FF-4537-9D50-F2B34DB72C9B}"/>
              </a:ext>
            </a:extLst>
          </p:cNvPr>
          <p:cNvSpPr txBox="1"/>
          <p:nvPr/>
        </p:nvSpPr>
        <p:spPr>
          <a:xfrm>
            <a:off x="971320" y="3117710"/>
            <a:ext cx="3094799" cy="1327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 공공자전거</a:t>
            </a:r>
            <a:endParaRPr lang="en-US" altLang="ko-KR" sz="2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무료 대여 사업</a:t>
            </a:r>
            <a:endParaRPr lang="ko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D130F-498E-4D23-860C-E16B0C515D9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2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39CBAA-A5B8-4C59-84C8-2B1EB445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140" y="1122863"/>
            <a:ext cx="5227548" cy="392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07A7A-1116-4450-8CFE-8BA46285A3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B7726-7A9F-4D19-A9A4-889B00CBA2A7}"/>
              </a:ext>
            </a:extLst>
          </p:cNvPr>
          <p:cNvSpPr txBox="1"/>
          <p:nvPr/>
        </p:nvSpPr>
        <p:spPr>
          <a:xfrm>
            <a:off x="7977218" y="5103343"/>
            <a:ext cx="23573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3] </a:t>
            </a:r>
            <a:r>
              <a:rPr lang="ko-KR" altLang="en-US" sz="105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워드클라우드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설명 추가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!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검색기간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검색어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검색 사이트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B61DDBB2-F68A-4D7D-B8D6-7631B08F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42340"/>
              </p:ext>
            </p:extLst>
          </p:nvPr>
        </p:nvGraphicFramePr>
        <p:xfrm>
          <a:off x="307321" y="2145974"/>
          <a:ext cx="5927498" cy="20798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50009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1378891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850798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지자체명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면적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 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인구수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인구밀도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/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부천시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53.4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831,701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15,575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121.0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1,195,204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9,878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고양시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268.1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1,061,929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3,961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591.3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1,057,086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1,788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141.7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943,585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6,659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2E62AC-8A4C-4056-BC6E-9BCB36AA7AFA}"/>
              </a:ext>
            </a:extLst>
          </p:cNvPr>
          <p:cNvSpPr txBox="1"/>
          <p:nvPr/>
        </p:nvSpPr>
        <p:spPr>
          <a:xfrm>
            <a:off x="-295685" y="4288979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인구통계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지자체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외국인 미포함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5973-D9AC-4DA0-B650-28DC82424DAE}"/>
              </a:ext>
            </a:extLst>
          </p:cNvPr>
          <p:cNvSpPr txBox="1"/>
          <p:nvPr/>
        </p:nvSpPr>
        <p:spPr>
          <a:xfrm>
            <a:off x="4809715" y="1878723"/>
            <a:ext cx="1522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년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월 말 기준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BC477D-7DF1-4E23-8FD5-8DF325562E20}"/>
              </a:ext>
            </a:extLst>
          </p:cNvPr>
          <p:cNvSpPr txBox="1"/>
          <p:nvPr/>
        </p:nvSpPr>
        <p:spPr>
          <a:xfrm>
            <a:off x="2092374" y="4524824"/>
            <a:ext cx="23573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주요도시 인구밀도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D6482-B65E-41B6-BC02-B676801F4D3F}"/>
              </a:ext>
            </a:extLst>
          </p:cNvPr>
          <p:cNvSpPr txBox="1"/>
          <p:nvPr/>
        </p:nvSpPr>
        <p:spPr>
          <a:xfrm>
            <a:off x="448420" y="5587082"/>
            <a:ext cx="1132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 사업은 부천시 뿐만 아니라 다른 지자체에서도 진행하고 있는 사업입니다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워드 클라우드의 결과 수원시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고양시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용인시와 같은 지역에서의 언급은 확인할 수 있었지만 부천시의 언급 결과는 없다는 점을 파악할 수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9255038-4124-406F-9D44-27EB11949093}"/>
              </a:ext>
            </a:extLst>
          </p:cNvPr>
          <p:cNvSpPr/>
          <p:nvPr/>
        </p:nvSpPr>
        <p:spPr>
          <a:xfrm>
            <a:off x="6753989" y="950882"/>
            <a:ext cx="3126611" cy="1678017"/>
          </a:xfrm>
          <a:prstGeom prst="ellipse">
            <a:avLst/>
          </a:prstGeom>
          <a:noFill/>
          <a:ln w="762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25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4E38E-308C-4EAA-8ACB-011D2AB371AF}"/>
              </a:ext>
            </a:extLst>
          </p:cNvPr>
          <p:cNvSpPr txBox="1"/>
          <p:nvPr/>
        </p:nvSpPr>
        <p:spPr>
          <a:xfrm>
            <a:off x="8090040" y="3952735"/>
            <a:ext cx="384523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공공자전거 대여소는 부천시청역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신중동역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송내역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개소의 공공자전거 대여소를 운영하고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 이들의 분포는 지하철역 근처에만 집중되고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6B0A90-26B9-4BAA-94F8-F74D12E201FE}"/>
              </a:ext>
            </a:extLst>
          </p:cNvPr>
          <p:cNvGrpSpPr/>
          <p:nvPr/>
        </p:nvGrpSpPr>
        <p:grpSpPr>
          <a:xfrm>
            <a:off x="635007" y="1934832"/>
            <a:ext cx="7198312" cy="4198204"/>
            <a:chOff x="1999205" y="1635372"/>
            <a:chExt cx="7198312" cy="41982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5938CE4-4A30-4B3A-9E26-D360A5187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804" t="24987" r="22568" b="7799"/>
            <a:stretch/>
          </p:blipFill>
          <p:spPr>
            <a:xfrm>
              <a:off x="5574477" y="1635372"/>
              <a:ext cx="3623040" cy="41982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EE9517-8B62-4AE9-B15E-BA896AD4F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635" t="19757" r="14832" b="9260"/>
            <a:stretch/>
          </p:blipFill>
          <p:spPr>
            <a:xfrm>
              <a:off x="1999205" y="1635372"/>
              <a:ext cx="3420658" cy="419820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13E9E95-9C82-4053-92C0-39EA94FAE1D6}"/>
              </a:ext>
            </a:extLst>
          </p:cNvPr>
          <p:cNvSpPr txBox="1"/>
          <p:nvPr/>
        </p:nvSpPr>
        <p:spPr>
          <a:xfrm>
            <a:off x="870534" y="6230282"/>
            <a:ext cx="28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공공자전거 대여소 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654E9-091A-4CA2-953E-4BC028C3A17D}"/>
              </a:ext>
            </a:extLst>
          </p:cNvPr>
          <p:cNvSpPr txBox="1"/>
          <p:nvPr/>
        </p:nvSpPr>
        <p:spPr>
          <a:xfrm>
            <a:off x="4525364" y="6228479"/>
            <a:ext cx="26790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5]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행정동 별 인구분포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4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4E38E-308C-4EAA-8ACB-011D2AB371AF}"/>
              </a:ext>
            </a:extLst>
          </p:cNvPr>
          <p:cNvSpPr txBox="1"/>
          <p:nvPr/>
        </p:nvSpPr>
        <p:spPr>
          <a:xfrm>
            <a:off x="3942962" y="2593835"/>
            <a:ext cx="3845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교통소외지역</a:t>
            </a:r>
            <a:endParaRPr kumimoji="1" lang="en-US" altLang="ko-KR" sz="32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159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770</Words>
  <Application>Microsoft Office PowerPoint</Application>
  <PresentationFormat>와이드스크린</PresentationFormat>
  <Paragraphs>172</Paragraphs>
  <Slides>32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NanumBarunGothic</vt:lpstr>
      <vt:lpstr>ChosunilboNM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장 소영</cp:lastModifiedBy>
  <cp:revision>137</cp:revision>
  <dcterms:created xsi:type="dcterms:W3CDTF">2018-10-06T07:20:02Z</dcterms:created>
  <dcterms:modified xsi:type="dcterms:W3CDTF">2021-04-25T12:09:04Z</dcterms:modified>
</cp:coreProperties>
</file>